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97" r:id="rId12"/>
    <p:sldId id="267" r:id="rId13"/>
    <p:sldId id="291" r:id="rId14"/>
    <p:sldId id="288" r:id="rId15"/>
    <p:sldId id="289" r:id="rId16"/>
    <p:sldId id="290" r:id="rId17"/>
    <p:sldId id="292" r:id="rId18"/>
    <p:sldId id="268" r:id="rId19"/>
    <p:sldId id="273" r:id="rId20"/>
    <p:sldId id="274" r:id="rId21"/>
    <p:sldId id="269" r:id="rId22"/>
    <p:sldId id="270" r:id="rId23"/>
    <p:sldId id="275" r:id="rId24"/>
    <p:sldId id="276" r:id="rId25"/>
    <p:sldId id="279" r:id="rId26"/>
    <p:sldId id="278" r:id="rId27"/>
    <p:sldId id="280" r:id="rId28"/>
    <p:sldId id="277" r:id="rId29"/>
    <p:sldId id="281" r:id="rId30"/>
    <p:sldId id="282" r:id="rId31"/>
    <p:sldId id="283" r:id="rId32"/>
    <p:sldId id="284" r:id="rId33"/>
    <p:sldId id="286" r:id="rId34"/>
    <p:sldId id="287" r:id="rId35"/>
    <p:sldId id="293" r:id="rId36"/>
    <p:sldId id="296" r:id="rId37"/>
    <p:sldId id="294" r:id="rId38"/>
    <p:sldId id="2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16-Jan-21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Definition of Pharmacognosy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History of pharmacognosy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Difference between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Indigenous system of medicine or Traditional system of medicine.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Scope of Pharmacognosy.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History, definition &amp; scope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Pharmacognosy is a branch of </a:t>
            </a:r>
            <a:r>
              <a:rPr lang="en-US" dirty="0" smtClean="0">
                <a:solidFill>
                  <a:srgbClr val="FF0000"/>
                </a:solidFill>
              </a:rPr>
              <a:t>crude drug </a:t>
            </a:r>
            <a:r>
              <a:rPr lang="en-US" dirty="0" smtClean="0"/>
              <a:t>&amp; play an important role in the development of pure science.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a link between Ayurvedic &amp; Allopathic systems of medicines.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provide a system where in the </a:t>
            </a:r>
            <a:r>
              <a:rPr lang="en-US" dirty="0" smtClean="0">
                <a:solidFill>
                  <a:srgbClr val="00B050"/>
                </a:solidFill>
              </a:rPr>
              <a:t>active principles of crude drugs</a:t>
            </a:r>
            <a:r>
              <a:rPr lang="en-US" dirty="0" smtClean="0"/>
              <a:t> derived from </a:t>
            </a:r>
            <a:r>
              <a:rPr lang="en-US" dirty="0" smtClean="0">
                <a:solidFill>
                  <a:srgbClr val="00B050"/>
                </a:solidFill>
              </a:rPr>
              <a:t>natural origin </a:t>
            </a:r>
            <a:r>
              <a:rPr lang="en-US" dirty="0" smtClean="0"/>
              <a:t>can be, </a:t>
            </a:r>
            <a:r>
              <a:rPr lang="en-US" dirty="0" smtClean="0">
                <a:solidFill>
                  <a:srgbClr val="7030A0"/>
                </a:solidFill>
              </a:rPr>
              <a:t>Formulated, Dispensed &amp; Manufactured in dosage forms.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562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Pharmacognosy is define as the </a:t>
            </a:r>
            <a:r>
              <a:rPr lang="en-US" dirty="0" smtClean="0">
                <a:solidFill>
                  <a:srgbClr val="7030A0"/>
                </a:solidFill>
              </a:rPr>
              <a:t>scientific &amp; systematic study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0070C0"/>
                </a:solidFill>
              </a:rPr>
              <a:t>structural, Physical, chemical &amp; biological characters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00B050"/>
                </a:solidFill>
              </a:rPr>
              <a:t>crude drugs along with their</a:t>
            </a:r>
            <a:r>
              <a:rPr lang="en-US" dirty="0" smtClean="0">
                <a:solidFill>
                  <a:srgbClr val="00B050"/>
                </a:solidFill>
              </a:rPr>
              <a:t>…………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( </a:t>
            </a:r>
            <a:r>
              <a:rPr lang="en-US" dirty="0" smtClean="0">
                <a:solidFill>
                  <a:srgbClr val="FF0000"/>
                </a:solidFill>
              </a:rPr>
              <a:t>S+S</a:t>
            </a:r>
            <a:r>
              <a:rPr lang="en-US" dirty="0" smtClean="0"/>
              <a:t>=</a:t>
            </a:r>
            <a:r>
              <a:rPr lang="en-US" dirty="0" err="1" smtClean="0">
                <a:solidFill>
                  <a:srgbClr val="0070C0"/>
                </a:solidFill>
              </a:rPr>
              <a:t>S+p</a:t>
            </a:r>
            <a:r>
              <a:rPr lang="en-US" dirty="0" err="1" smtClean="0">
                <a:solidFill>
                  <a:srgbClr val="0070C0"/>
                </a:solidFill>
              </a:rPr>
              <a:t>+C+B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00B050"/>
                </a:solidFill>
              </a:rPr>
              <a:t>CD</a:t>
            </a:r>
            <a:r>
              <a:rPr lang="en-US" dirty="0" smtClean="0"/>
              <a:t>=</a:t>
            </a:r>
            <a:r>
              <a:rPr lang="en-US" dirty="0" err="1" smtClean="0"/>
              <a:t>H+Cu+Co+Pm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Method of cultivation</a:t>
            </a:r>
          </a:p>
          <a:p>
            <a:r>
              <a:rPr lang="en-US" dirty="0" smtClean="0"/>
              <a:t>Method of collection</a:t>
            </a:r>
          </a:p>
          <a:p>
            <a:r>
              <a:rPr lang="en-US" dirty="0" smtClean="0"/>
              <a:t>Preparation for the market.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Definition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56260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 German scientist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Seydler</a:t>
            </a:r>
            <a:r>
              <a:rPr lang="en-US" dirty="0" smtClean="0"/>
              <a:t> Coined the term ‘Pharmacognosy’ in 1815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the </a:t>
            </a:r>
            <a:r>
              <a:rPr lang="en-US" dirty="0" smtClean="0">
                <a:solidFill>
                  <a:srgbClr val="7030A0"/>
                </a:solidFill>
              </a:rPr>
              <a:t>book ‘An-</a:t>
            </a:r>
            <a:r>
              <a:rPr lang="en-US" dirty="0" err="1" smtClean="0">
                <a:solidFill>
                  <a:srgbClr val="7030A0"/>
                </a:solidFill>
              </a:rPr>
              <a:t>alecta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Pharmacognostica</a:t>
            </a:r>
            <a:r>
              <a:rPr lang="en-US" dirty="0" smtClean="0"/>
              <a:t>’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is combine with two </a:t>
            </a:r>
            <a:r>
              <a:rPr lang="en-US" dirty="0" err="1" smtClean="0"/>
              <a:t>greek</a:t>
            </a:r>
            <a:r>
              <a:rPr lang="en-US" dirty="0" smtClean="0"/>
              <a:t> words, </a:t>
            </a:r>
            <a:r>
              <a:rPr lang="en-US" dirty="0" smtClean="0">
                <a:solidFill>
                  <a:srgbClr val="00B0F0"/>
                </a:solidFill>
              </a:rPr>
              <a:t>“</a:t>
            </a:r>
            <a:r>
              <a:rPr lang="en-US" dirty="0" err="1" smtClean="0">
                <a:solidFill>
                  <a:srgbClr val="00B0F0"/>
                </a:solidFill>
              </a:rPr>
              <a:t>Pharmakon</a:t>
            </a:r>
            <a:r>
              <a:rPr lang="en-US" dirty="0" smtClean="0"/>
              <a:t>” means </a:t>
            </a:r>
            <a:r>
              <a:rPr lang="en-US" b="1" dirty="0" smtClean="0">
                <a:solidFill>
                  <a:srgbClr val="00B0F0"/>
                </a:solidFill>
              </a:rPr>
              <a:t>a drug </a:t>
            </a:r>
            <a:r>
              <a:rPr lang="en-US" dirty="0" smtClean="0"/>
              <a:t>&amp; “</a:t>
            </a:r>
            <a:r>
              <a:rPr lang="en-US" dirty="0" err="1" smtClean="0">
                <a:solidFill>
                  <a:srgbClr val="7030A0"/>
                </a:solidFill>
              </a:rPr>
              <a:t>Gignosco</a:t>
            </a:r>
            <a:r>
              <a:rPr lang="en-US" dirty="0" smtClean="0"/>
              <a:t>” means to </a:t>
            </a:r>
            <a:r>
              <a:rPr lang="en-US" b="1" dirty="0" smtClean="0">
                <a:solidFill>
                  <a:srgbClr val="7030A0"/>
                </a:solidFill>
              </a:rPr>
              <a:t>Acquire the knowledge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Thus pharmacognosy means to </a:t>
            </a:r>
            <a:r>
              <a:rPr lang="en-US" b="1" dirty="0" smtClean="0"/>
              <a:t>acquire knowledge of drug </a:t>
            </a:r>
            <a:r>
              <a:rPr lang="en-US" dirty="0" smtClean="0"/>
              <a:t>obtained from the </a:t>
            </a:r>
            <a:r>
              <a:rPr lang="en-US" b="1" dirty="0" smtClean="0"/>
              <a:t>natural origin.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Definition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334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Define crude drug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Crude drug </a:t>
            </a:r>
            <a:r>
              <a:rPr lang="en-US" dirty="0" smtClean="0"/>
              <a:t>is a product obtained from </a:t>
            </a:r>
            <a:r>
              <a:rPr lang="en-US" dirty="0" smtClean="0">
                <a:solidFill>
                  <a:srgbClr val="7030A0"/>
                </a:solidFill>
              </a:rPr>
              <a:t>plant, animal, minerals or natural origin </a:t>
            </a:r>
            <a:r>
              <a:rPr lang="en-US" dirty="0" smtClean="0"/>
              <a:t>found in </a:t>
            </a:r>
            <a:r>
              <a:rPr lang="en-US" dirty="0" smtClean="0">
                <a:solidFill>
                  <a:srgbClr val="00B0F0"/>
                </a:solidFill>
              </a:rPr>
              <a:t>raw</a:t>
            </a:r>
            <a:r>
              <a:rPr lang="en-US" dirty="0" smtClean="0"/>
              <a:t> form can be further </a:t>
            </a:r>
            <a:r>
              <a:rPr lang="en-US" dirty="0" smtClean="0">
                <a:solidFill>
                  <a:srgbClr val="00B0F0"/>
                </a:solidFill>
              </a:rPr>
              <a:t>purified</a:t>
            </a:r>
            <a:r>
              <a:rPr lang="en-US" dirty="0" smtClean="0"/>
              <a:t> &amp; used as a </a:t>
            </a:r>
            <a:r>
              <a:rPr lang="en-US" dirty="0" smtClean="0">
                <a:solidFill>
                  <a:srgbClr val="00B0F0"/>
                </a:solidFill>
              </a:rPr>
              <a:t>drug in the treatment of disease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B0F0"/>
                </a:solidFill>
              </a:rPr>
              <a:t>CD=</a:t>
            </a:r>
            <a:r>
              <a:rPr lang="en-US" dirty="0" smtClean="0">
                <a:solidFill>
                  <a:srgbClr val="0070C0"/>
                </a:solidFill>
              </a:rPr>
              <a:t>P+A+M+NO=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00B0F0"/>
                </a:solidFill>
              </a:rPr>
              <a:t>=P=TD</a:t>
            </a:r>
            <a:endParaRPr lang="en-US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/>
              <a:t>Define the word drug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Drug is a substance which show </a:t>
            </a:r>
            <a:r>
              <a:rPr lang="en-US" dirty="0" smtClean="0">
                <a:solidFill>
                  <a:srgbClr val="7030A0"/>
                </a:solidFill>
              </a:rPr>
              <a:t>some effect on living tissues &amp; used as a drug </a:t>
            </a:r>
            <a:r>
              <a:rPr lang="en-US" dirty="0" smtClean="0"/>
              <a:t>in the </a:t>
            </a:r>
            <a:r>
              <a:rPr lang="en-US" dirty="0" smtClean="0">
                <a:solidFill>
                  <a:srgbClr val="7030A0"/>
                </a:solidFill>
              </a:rPr>
              <a:t>treatment of disease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Definitions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great Greek physician </a:t>
            </a:r>
            <a:r>
              <a:rPr lang="en-US" dirty="0" smtClean="0">
                <a:solidFill>
                  <a:srgbClr val="7030A0"/>
                </a:solidFill>
              </a:rPr>
              <a:t>Hippocrates</a:t>
            </a:r>
            <a:r>
              <a:rPr lang="en-US" dirty="0" smtClean="0"/>
              <a:t> known as </a:t>
            </a:r>
            <a:r>
              <a:rPr lang="en-US" dirty="0" smtClean="0">
                <a:solidFill>
                  <a:srgbClr val="7030A0"/>
                </a:solidFill>
              </a:rPr>
              <a:t>“Father of Medicine” </a:t>
            </a:r>
            <a:r>
              <a:rPr lang="en-US" dirty="0" smtClean="0"/>
              <a:t>deal with the </a:t>
            </a:r>
            <a:r>
              <a:rPr lang="en-US" dirty="0" smtClean="0">
                <a:solidFill>
                  <a:srgbClr val="00B0F0"/>
                </a:solidFill>
              </a:rPr>
              <a:t>anatomy</a:t>
            </a:r>
            <a:r>
              <a:rPr lang="en-US" dirty="0" smtClean="0"/>
              <a:t> (structure of body) &amp; </a:t>
            </a:r>
            <a:r>
              <a:rPr lang="en-US" dirty="0" smtClean="0">
                <a:solidFill>
                  <a:srgbClr val="00B0F0"/>
                </a:solidFill>
              </a:rPr>
              <a:t>physiological </a:t>
            </a:r>
            <a:r>
              <a:rPr lang="en-US" dirty="0" smtClean="0"/>
              <a:t>(function of body) of human being.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7030A0"/>
                </a:solidFill>
              </a:rPr>
              <a:t>Aris-totle</a:t>
            </a:r>
            <a:r>
              <a:rPr lang="en-US" dirty="0" smtClean="0"/>
              <a:t> (384-322.B.C) who studied an animal kingdom.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Theo-ph-rat-us</a:t>
            </a:r>
            <a:r>
              <a:rPr lang="en-US" dirty="0" smtClean="0"/>
              <a:t> (370-387 B.C) for plant kingdom.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7030A0"/>
                </a:solidFill>
              </a:rPr>
              <a:t>Dio</a:t>
            </a:r>
            <a:r>
              <a:rPr lang="en-US" dirty="0" smtClean="0">
                <a:solidFill>
                  <a:srgbClr val="7030A0"/>
                </a:solidFill>
              </a:rPr>
              <a:t>-</a:t>
            </a:r>
            <a:r>
              <a:rPr lang="en-US" dirty="0" err="1" smtClean="0">
                <a:solidFill>
                  <a:srgbClr val="7030A0"/>
                </a:solidFill>
              </a:rPr>
              <a:t>sco</a:t>
            </a:r>
            <a:r>
              <a:rPr lang="en-US" dirty="0" smtClean="0">
                <a:solidFill>
                  <a:srgbClr val="7030A0"/>
                </a:solidFill>
              </a:rPr>
              <a:t>-rides</a:t>
            </a:r>
            <a:r>
              <a:rPr lang="en-US" dirty="0" smtClean="0"/>
              <a:t>  described the important of medicine plant in “De </a:t>
            </a:r>
            <a:r>
              <a:rPr lang="en-US" dirty="0" err="1" smtClean="0"/>
              <a:t>Materia</a:t>
            </a:r>
            <a:r>
              <a:rPr lang="en-US" dirty="0" smtClean="0"/>
              <a:t> </a:t>
            </a:r>
            <a:r>
              <a:rPr lang="en-US" dirty="0" err="1" smtClean="0"/>
              <a:t>Medica</a:t>
            </a:r>
            <a:r>
              <a:rPr lang="en-US" dirty="0" smtClean="0"/>
              <a:t>”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History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Galen</a:t>
            </a:r>
            <a:r>
              <a:rPr lang="en-US" dirty="0" smtClean="0"/>
              <a:t> (131-200A.D) </a:t>
            </a:r>
            <a:r>
              <a:rPr lang="en-US" dirty="0" smtClean="0">
                <a:solidFill>
                  <a:srgbClr val="7030A0"/>
                </a:solidFill>
              </a:rPr>
              <a:t>Greek pharmacist </a:t>
            </a:r>
            <a:r>
              <a:rPr lang="en-US" dirty="0" smtClean="0"/>
              <a:t>describe the </a:t>
            </a:r>
            <a:r>
              <a:rPr lang="en-US" dirty="0" smtClean="0">
                <a:solidFill>
                  <a:srgbClr val="7030A0"/>
                </a:solidFill>
              </a:rPr>
              <a:t>methods of preparation </a:t>
            </a:r>
            <a:r>
              <a:rPr lang="en-US" dirty="0" smtClean="0"/>
              <a:t>containing </a:t>
            </a:r>
            <a:r>
              <a:rPr lang="en-US" dirty="0" smtClean="0">
                <a:solidFill>
                  <a:srgbClr val="7030A0"/>
                </a:solidFill>
              </a:rPr>
              <a:t>active constituents of crude drugs.</a:t>
            </a:r>
          </a:p>
          <a:p>
            <a:pPr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Ayurveda has included in </a:t>
            </a:r>
            <a:r>
              <a:rPr lang="en-US" dirty="0" err="1" smtClean="0"/>
              <a:t>Charak</a:t>
            </a:r>
            <a:r>
              <a:rPr lang="en-US" dirty="0" smtClean="0"/>
              <a:t> &amp; </a:t>
            </a:r>
            <a:r>
              <a:rPr lang="en-US" dirty="0" err="1" smtClean="0"/>
              <a:t>Susruta</a:t>
            </a:r>
            <a:r>
              <a:rPr lang="en-US" dirty="0" smtClean="0"/>
              <a:t> </a:t>
            </a:r>
            <a:r>
              <a:rPr lang="en-US" dirty="0" err="1" smtClean="0"/>
              <a:t>Samhita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History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763000" cy="5029200"/>
          </a:xfrm>
        </p:spPr>
        <p:txBody>
          <a:bodyPr/>
          <a:lstStyle/>
          <a:p>
            <a:r>
              <a:rPr lang="en-US" dirty="0" smtClean="0"/>
              <a:t>HIPPOCRATES.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Hippocrates (460-360 B.C), Great Greek physician is known as </a:t>
            </a:r>
            <a:r>
              <a:rPr lang="en-US" dirty="0" smtClean="0">
                <a:solidFill>
                  <a:srgbClr val="FF0000"/>
                </a:solidFill>
              </a:rPr>
              <a:t>“Father of Medicine</a:t>
            </a:r>
            <a:r>
              <a:rPr lang="en-US" dirty="0" smtClean="0"/>
              <a:t>”.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 has contributed to pharmacognosy by his study on anatomy &amp; physiology of human beings.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Who is known as “father of Medicine” ?</a:t>
            </a:r>
            <a:br>
              <a:rPr lang="en-US" sz="2400" b="1" dirty="0" smtClean="0"/>
            </a:br>
            <a:r>
              <a:rPr lang="en-US" sz="2400" b="1" dirty="0" smtClean="0"/>
              <a:t>Describe his contribution in development of pharmacognosy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1816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ancient well known treaties (agreement) in Ayurveda is “</a:t>
            </a:r>
            <a:r>
              <a:rPr lang="en-US" dirty="0" err="1" smtClean="0"/>
              <a:t>charak</a:t>
            </a:r>
            <a:r>
              <a:rPr lang="en-US" dirty="0" smtClean="0"/>
              <a:t> </a:t>
            </a:r>
            <a:r>
              <a:rPr lang="en-US" dirty="0" err="1" smtClean="0"/>
              <a:t>samhita</a:t>
            </a:r>
            <a:r>
              <a:rPr lang="en-US" dirty="0" smtClean="0"/>
              <a:t>” wrote by </a:t>
            </a:r>
            <a:r>
              <a:rPr lang="en-US" dirty="0" err="1" smtClean="0"/>
              <a:t>Charak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He describe medicinal properties of several plants.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curative (treatment) properties of plants have been mentioned in the </a:t>
            </a:r>
            <a:r>
              <a:rPr lang="en-US" dirty="0" err="1" smtClean="0"/>
              <a:t>Rigveda</a:t>
            </a:r>
            <a:r>
              <a:rPr lang="en-US" dirty="0" smtClean="0"/>
              <a:t> &amp; </a:t>
            </a:r>
            <a:r>
              <a:rPr lang="en-US" dirty="0" err="1" smtClean="0"/>
              <a:t>Athravaveda</a:t>
            </a:r>
            <a:r>
              <a:rPr lang="en-US" dirty="0" smtClean="0"/>
              <a:t> where important contribution in </a:t>
            </a:r>
            <a:r>
              <a:rPr lang="en-US" dirty="0" err="1" smtClean="0"/>
              <a:t>indian</a:t>
            </a:r>
            <a:r>
              <a:rPr lang="en-US" dirty="0" smtClean="0"/>
              <a:t> medicine is the work of </a:t>
            </a:r>
            <a:r>
              <a:rPr lang="en-US" dirty="0" err="1" smtClean="0"/>
              <a:t>charak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Charak</a:t>
            </a:r>
            <a:r>
              <a:rPr lang="en-US" dirty="0" smtClean="0"/>
              <a:t> contributed in the  development of Pharmacognosy.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/>
              <a:t>Susruta</a:t>
            </a:r>
            <a:r>
              <a:rPr lang="en-US" dirty="0" smtClean="0"/>
              <a:t> was well known person who contributed in Ayurveda &amp; wrote the ancient well known treaties (agreement) known as “</a:t>
            </a:r>
            <a:r>
              <a:rPr lang="en-US" dirty="0" err="1" smtClean="0"/>
              <a:t>Susruta</a:t>
            </a:r>
            <a:r>
              <a:rPr lang="en-US" dirty="0" smtClean="0"/>
              <a:t> </a:t>
            </a:r>
            <a:r>
              <a:rPr lang="en-US" dirty="0" err="1" smtClean="0"/>
              <a:t>Samhita</a:t>
            </a:r>
            <a:r>
              <a:rPr lang="en-US" dirty="0" smtClean="0"/>
              <a:t>”.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He described the procedure in Surgery.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Susruta</a:t>
            </a:r>
            <a:r>
              <a:rPr lang="en-US" dirty="0" smtClean="0"/>
              <a:t> contributed in the  </a:t>
            </a:r>
            <a:br>
              <a:rPr lang="en-US" dirty="0" smtClean="0"/>
            </a:br>
            <a:r>
              <a:rPr lang="en-US" dirty="0" smtClean="0"/>
              <a:t>development of pharmacognosy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685800"/>
          <a:ext cx="8686800" cy="598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leaf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leaflet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Incase of leaves, bud or branch is present in the axial.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It is absent in leaflets.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Leaves are arranged spirally &amp; they are solitary in nature.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Leaflets are arrange in pairs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Leaves lie in different planes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Leaflets lie in the same plane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Leaves are generally symmetrical at the base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Leaflets are asymmetrical at the base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Eg</a:t>
                      </a:r>
                      <a:r>
                        <a:rPr lang="en-US" sz="2000" dirty="0" smtClean="0"/>
                        <a:t>: digitalis, belladonna, vasaka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Eg</a:t>
                      </a:r>
                      <a:r>
                        <a:rPr lang="en-US" sz="2000" dirty="0" smtClean="0"/>
                        <a:t>: </a:t>
                      </a:r>
                      <a:r>
                        <a:rPr lang="en-US" sz="2000" dirty="0" err="1" smtClean="0"/>
                        <a:t>senna</a:t>
                      </a:r>
                      <a:r>
                        <a:rPr lang="en-US" sz="2000" dirty="0" smtClean="0"/>
                        <a:t>, neem, rose.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Difference between leaf &amp; leaflet.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aflet &amp; leaf 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4267200" cy="6324600"/>
          </a:xfrm>
          <a:prstGeom prst="rect">
            <a:avLst/>
          </a:prstGeom>
          <a:noFill/>
        </p:spPr>
      </p:pic>
      <p:pic>
        <p:nvPicPr>
          <p:cNvPr id="1028" name="Picture 4" descr="Image result for leaflet &amp; leaf 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81000"/>
            <a:ext cx="3829050" cy="6477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0" y="5791200"/>
            <a:ext cx="1219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5867400"/>
            <a:ext cx="685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herbal.herbal.my/wp-content/uploads/2012/01/Vas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</p:spPr>
      </p:pic>
      <p:pic>
        <p:nvPicPr>
          <p:cNvPr id="46086" name="Picture 6" descr="https://www.boldsky.com/img/2014/04/19-neem-tree-garden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85800" y="5943600"/>
            <a:ext cx="2133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vasaka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0" y="58674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Neem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loraofsingapore.files.wordpress.com/2010/04/img_18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400" cy="6477000"/>
          </a:xfrm>
          <a:prstGeom prst="rect">
            <a:avLst/>
          </a:prstGeom>
          <a:noFill/>
        </p:spPr>
      </p:pic>
      <p:sp>
        <p:nvSpPr>
          <p:cNvPr id="1028" name="AutoShape 4" descr="https://www.docksidecannabis.com/wp-content/uploads/2019/04/neem-leaf-header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 descr="https://www.docksidecannabis.com/wp-content/uploads/2019/04/neem-leaf-header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6" name="AutoShape 4" descr="https://www.docksidecannabis.com/wp-content/uploads/2019/04/neem-leaf-header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8" name="Picture 6" descr="https://herbalveda.co.uk/wp-content/uploads/2016/10/Neem_259071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8531225" cy="6096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52400"/>
            <a:ext cx="3581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Leaflets are asymmetrical at the base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moziru.com/images/drawn-nature-pipal-tree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1"/>
            <a:ext cx="8534400" cy="6629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" y="5791200"/>
            <a:ext cx="3657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symmetrical at the base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tse3.mm.bing.net/th?id=OIP.uYBsUBO7jMLEOVD8wQM1QAHaCo&amp;pid=Api&amp;P=0&amp;w=443&amp;h=1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75438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1088477"/>
          <a:ext cx="9144000" cy="5540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6484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Organized crude</a:t>
                      </a:r>
                      <a:r>
                        <a:rPr lang="en-US" sz="2400" baseline="0" dirty="0" smtClean="0"/>
                        <a:t> drug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Unorganized crude drug</a:t>
                      </a:r>
                      <a:endParaRPr lang="en-US" sz="2400" dirty="0"/>
                    </a:p>
                  </a:txBody>
                  <a:tcPr/>
                </a:tc>
              </a:tr>
              <a:tr h="223147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1) These are the organs of plants</a:t>
                      </a:r>
                      <a:r>
                        <a:rPr lang="en-US" sz="2400" baseline="0" dirty="0" smtClean="0"/>
                        <a:t> or animal are named as flower, seeds, fruits, insects etc.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These are derived from parts of plants or animals  by some process of extraction &amp; followed by</a:t>
                      </a:r>
                      <a:r>
                        <a:rPr lang="en-US" sz="2400" baseline="0" dirty="0" smtClean="0"/>
                        <a:t> purification.</a:t>
                      </a:r>
                    </a:p>
                    <a:p>
                      <a:r>
                        <a:rPr lang="en-US" sz="2400" baseline="0" dirty="0" smtClean="0"/>
                        <a:t>If necessary </a:t>
                      </a:r>
                      <a:r>
                        <a:rPr lang="en-US" sz="2400" baseline="0" dirty="0" err="1" smtClean="0"/>
                        <a:t>eg</a:t>
                      </a:r>
                      <a:r>
                        <a:rPr lang="en-US" sz="2400" baseline="0" dirty="0" smtClean="0"/>
                        <a:t>. Juices, extracts, resins.</a:t>
                      </a:r>
                      <a:endParaRPr lang="en-US" sz="2400" dirty="0"/>
                    </a:p>
                  </a:txBody>
                  <a:tcPr/>
                </a:tc>
              </a:tr>
              <a:tr h="14688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2) It is made up</a:t>
                      </a:r>
                      <a:r>
                        <a:rPr lang="en-US" sz="2400" baseline="0" dirty="0" smtClean="0"/>
                        <a:t> of definite structure.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It does not have definite structure.</a:t>
                      </a:r>
                      <a:endParaRPr lang="en-US" sz="2400" dirty="0"/>
                    </a:p>
                  </a:txBody>
                  <a:tcPr/>
                </a:tc>
              </a:tr>
              <a:tr h="113761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3) It is solid</a:t>
                      </a:r>
                      <a:r>
                        <a:rPr lang="en-US" sz="2400" baseline="0" dirty="0" smtClean="0"/>
                        <a:t> in nature.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It is solid,</a:t>
                      </a:r>
                      <a:r>
                        <a:rPr lang="en-US" sz="2400" baseline="0" dirty="0" smtClean="0"/>
                        <a:t> semi solid &amp; liquid in nature.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6858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Difference between organized &amp; unorganized drug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ts of fennel fruit colour à¤à¥ à¤²à¤¿à¤ à¤à¤®à¥à¤ à¤ªà¤°à¤¿à¤£à¤¾à¤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ts of fennel fruit colour à¤à¥ à¤²à¤¿à¤ à¤à¤®à¥à¤ à¤ªà¤°à¤¿à¤£à¤¾à¤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ts of fennel fruit colour à¤à¥ à¤²à¤¿à¤ à¤à¤®à¥à¤ à¤ªà¤°à¤¿à¤£à¤¾à¤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ts of fennel fruit colour à¤à¥ à¤²à¤¿à¤ à¤à¤®à¥à¤ à¤ªà¤°à¤¿à¤£à¤¾à¤®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</p:spPr>
      </p:pic>
      <p:pic>
        <p:nvPicPr>
          <p:cNvPr id="1034" name="Picture 10" descr="à¤¸à¤à¤¬à¤à¤§à¤¿à¤¤ à¤à¤®à¥à¤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28600"/>
            <a:ext cx="34290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opium  fruit colour à¤à¥ à¤²à¤¿à¤ à¤à¤®à¥à¤ à¤ªà¤°à¤¿à¤£à¤¾à¤®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76800" cy="6858000"/>
          </a:xfrm>
          <a:prstGeom prst="rect">
            <a:avLst/>
          </a:prstGeom>
          <a:noFill/>
        </p:spPr>
      </p:pic>
      <p:sp>
        <p:nvSpPr>
          <p:cNvPr id="33796" name="AutoShape 4" descr="aloe juice fruit colour à¤à¥ à¤²à¤¿à¤ à¤à¤®à¥à¤ à¤ªà¤°à¤¿à¤£à¤¾à¤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798" name="Picture 6" descr="à¤¸à¤à¤¬à¤à¤§à¤¿à¤¤ à¤à¤®à¥à¤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0"/>
            <a:ext cx="4267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590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4) Botanical &amp; Zoological terminology</a:t>
                      </a:r>
                      <a:r>
                        <a:rPr lang="en-US" sz="2400" baseline="0" dirty="0" smtClean="0"/>
                        <a:t> can be used to describe these drugs.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Physical</a:t>
                      </a:r>
                      <a:r>
                        <a:rPr lang="en-US" sz="2400" baseline="0" dirty="0" smtClean="0"/>
                        <a:t> characters, such as solubility, optical rotation, refractive index can be used.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 between organized &amp; unorganized drug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1" y="3048000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207"/>
                <a:gridCol w="4077393"/>
              </a:tblGrid>
              <a:tr h="193708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5) Microscopic characters are one</a:t>
                      </a:r>
                      <a:r>
                        <a:rPr lang="en-US" sz="2400" baseline="0" dirty="0" smtClean="0"/>
                        <a:t> of the important criteria for identification of these drugs.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Chemical</a:t>
                      </a:r>
                      <a:r>
                        <a:rPr lang="en-US" sz="2400" baseline="0" dirty="0" smtClean="0"/>
                        <a:t> tests &amp; physical standards are confirmatory tests for identification of these drugs.</a:t>
                      </a:r>
                      <a:endParaRPr lang="en-US" sz="2400" dirty="0"/>
                    </a:p>
                  </a:txBody>
                  <a:tcPr/>
                </a:tc>
              </a:tr>
              <a:tr h="156811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6) example:</a:t>
                      </a:r>
                      <a:r>
                        <a:rPr lang="en-US" sz="2400" baseline="0" dirty="0" smtClean="0"/>
                        <a:t> fennel (fruits), coriander (fruits), </a:t>
                      </a:r>
                      <a:r>
                        <a:rPr lang="en-US" sz="2400" baseline="0" dirty="0" err="1" smtClean="0"/>
                        <a:t>senna</a:t>
                      </a:r>
                      <a:r>
                        <a:rPr lang="en-US" sz="2400" baseline="0" dirty="0" smtClean="0"/>
                        <a:t> (leaf), cinchona (bark) etc.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 of unorganized drugs</a:t>
                      </a:r>
                      <a:r>
                        <a:rPr lang="en-US" sz="2400" baseline="0" dirty="0" smtClean="0"/>
                        <a:t> Aloe (juice), Agar (extract), opium( latex).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Underground modification of stem are of following types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Rhizome : ginger, turmeric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Tuber : potato, sweet potato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Bulb : garlic, onion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Corm : saffron, colchicum.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Underground modification of stem with example.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à¤¸à¤à¤¬à¤à¤§à¤¿à¤¤ à¤à¤®à¥à¤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4" name="AutoShape 4" descr="à¤¸à¤à¤¬à¤à¤§à¤¿à¤¤ à¤à¤®à¥à¤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6" name="Picture 6" descr="à¤¸à¤à¤¬à¤à¤§à¤¿à¤¤ à¤à¤®à¥à¤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Tuber à¤à¥ à¤²à¤¿à¤ à¤à¤®à¥à¤ à¤ªà¤°à¤¿à¤£à¤¾à¤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8" name="Picture 4" descr="à¤¸à¤à¤¬à¤à¤§à¤¿à¤¤ à¤à¤®à¥à¤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440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000500" cy="624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orm plant examp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"/>
            <a:ext cx="3962400" cy="6553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248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73775703"/>
              </p:ext>
            </p:extLst>
          </p:nvPr>
        </p:nvGraphicFramePr>
        <p:xfrm>
          <a:off x="457200" y="1066800"/>
          <a:ext cx="83058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427"/>
                <a:gridCol w="546237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source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vegetable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/>
                        <a:t>Cinnamon</a:t>
                      </a:r>
                      <a:r>
                        <a:rPr lang="en-US" sz="2400" baseline="0" smtClean="0"/>
                        <a:t> bark.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Animal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Beeswax,</a:t>
                      </a:r>
                      <a:r>
                        <a:rPr lang="en-US" sz="2400" baseline="0" dirty="0" smtClean="0"/>
                        <a:t> shark liver oil, gelatin.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Antibiotics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Penicillin, tetracycline,</a:t>
                      </a:r>
                      <a:r>
                        <a:rPr lang="en-US" sz="2400" baseline="0" dirty="0" smtClean="0"/>
                        <a:t> streptomycin.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pesticides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Nicotine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Allergens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Pollen</a:t>
                      </a:r>
                      <a:r>
                        <a:rPr lang="en-US" sz="2400" baseline="0" dirty="0" smtClean="0"/>
                        <a:t> grains, features, webs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Minerals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Chalk, talc, kaolin.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Sources of crude drugs with example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10549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eeswax,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640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1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648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Various systems of medicine which are practiced traditionally in India are known as Traditionally Indian</a:t>
            </a:r>
          </a:p>
          <a:p>
            <a:r>
              <a:rPr lang="en-US" dirty="0" smtClean="0"/>
              <a:t> system of medicine.</a:t>
            </a:r>
          </a:p>
          <a:p>
            <a:pPr>
              <a:buNone/>
            </a:pPr>
            <a:r>
              <a:rPr lang="en-US" dirty="0" smtClean="0"/>
              <a:t>These are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Ayurveda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Siddha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Naturopathy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Yoga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6002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Traditional system of medicine or indigenous system of medicine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a) Ayurveda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It is one of the oldest system of medicine about </a:t>
            </a:r>
            <a:r>
              <a:rPr lang="en-US" sz="2400" dirty="0" smtClean="0">
                <a:solidFill>
                  <a:srgbClr val="FF0000"/>
                </a:solidFill>
              </a:rPr>
              <a:t>3 thousand  </a:t>
            </a:r>
            <a:r>
              <a:rPr lang="en-US" sz="2400" dirty="0" smtClean="0"/>
              <a:t>year ago &amp; deal with </a:t>
            </a:r>
            <a:r>
              <a:rPr lang="en-US" sz="2400" dirty="0" smtClean="0">
                <a:solidFill>
                  <a:srgbClr val="7030A0"/>
                </a:solidFill>
              </a:rPr>
              <a:t>prevention &amp; care aspects of life</a:t>
            </a:r>
            <a:r>
              <a:rPr lang="en-US" sz="2400" dirty="0" smtClean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It is related to </a:t>
            </a:r>
            <a:r>
              <a:rPr lang="en-US" sz="2400" dirty="0" smtClean="0">
                <a:solidFill>
                  <a:srgbClr val="7030A0"/>
                </a:solidFill>
              </a:rPr>
              <a:t>mental, physical, social &amp; spiritual welfare of human begins.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The pharmacopoeia of Ayurveda consist of </a:t>
            </a:r>
            <a:r>
              <a:rPr lang="en-US" sz="2400" dirty="0" smtClean="0">
                <a:solidFill>
                  <a:srgbClr val="7030A0"/>
                </a:solidFill>
              </a:rPr>
              <a:t>more than 8000 natural drug </a:t>
            </a:r>
            <a:r>
              <a:rPr lang="en-US" sz="2400" dirty="0" smtClean="0"/>
              <a:t>obtained from </a:t>
            </a:r>
            <a:r>
              <a:rPr lang="en-US" sz="2400" dirty="0" smtClean="0">
                <a:solidFill>
                  <a:srgbClr val="002060"/>
                </a:solidFill>
              </a:rPr>
              <a:t>herbal, mineral, animal &amp; marine sources.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These drugs are used in the form of </a:t>
            </a:r>
            <a:r>
              <a:rPr lang="en-US" sz="2400" dirty="0" smtClean="0">
                <a:solidFill>
                  <a:srgbClr val="002060"/>
                </a:solidFill>
              </a:rPr>
              <a:t>juice extract, powder, pills, bhasmas, medicated oils etc.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</a:t>
            </a:r>
            <a:r>
              <a:rPr lang="en-US" b="1" dirty="0" smtClean="0"/>
              <a:t>ndigenous </a:t>
            </a:r>
            <a:r>
              <a:rPr lang="en-US" b="1" dirty="0"/>
              <a:t>system of medicine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535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This system of medicine achieved by the </a:t>
            </a:r>
            <a:r>
              <a:rPr lang="en-US" sz="2400" dirty="0" smtClean="0">
                <a:solidFill>
                  <a:srgbClr val="7030A0"/>
                </a:solidFill>
              </a:rPr>
              <a:t>saintly</a:t>
            </a:r>
            <a:r>
              <a:rPr lang="en-US" sz="2400" dirty="0" smtClean="0"/>
              <a:t> personalities through practice of </a:t>
            </a:r>
            <a:r>
              <a:rPr lang="en-US" sz="2400" dirty="0" smtClean="0">
                <a:solidFill>
                  <a:srgbClr val="7030A0"/>
                </a:solidFill>
              </a:rPr>
              <a:t>Bhakti &amp; yoga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This system is based on five basic elements namely </a:t>
            </a:r>
            <a:r>
              <a:rPr lang="en-US" sz="2400" dirty="0" smtClean="0">
                <a:solidFill>
                  <a:srgbClr val="7030A0"/>
                </a:solidFill>
              </a:rPr>
              <a:t>Earth, Air, Water, Sky, Fire.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The identification of </a:t>
            </a:r>
            <a:r>
              <a:rPr lang="en-US" sz="2400" dirty="0" smtClean="0">
                <a:solidFill>
                  <a:srgbClr val="00B0F0"/>
                </a:solidFill>
              </a:rPr>
              <a:t>causative factors of diseases </a:t>
            </a:r>
            <a:r>
              <a:rPr lang="en-US" sz="2400" dirty="0" smtClean="0"/>
              <a:t>is done through </a:t>
            </a:r>
            <a:r>
              <a:rPr lang="en-US" sz="2400" dirty="0" smtClean="0">
                <a:solidFill>
                  <a:srgbClr val="7030A0"/>
                </a:solidFill>
              </a:rPr>
              <a:t>pulse reading, color of body, study of voice, urine examination, status of digestive system &amp; examination of tongue.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Siddha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420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Naturopathy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Naturopathy is based on the </a:t>
            </a:r>
            <a:r>
              <a:rPr lang="en-US" sz="2400" dirty="0" smtClean="0">
                <a:solidFill>
                  <a:srgbClr val="FF0000"/>
                </a:solidFill>
              </a:rPr>
              <a:t>law of nature</a:t>
            </a:r>
            <a:r>
              <a:rPr lang="en-US" sz="2400" dirty="0" smtClean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In this system mainly attention is given to living &amp; </a:t>
            </a:r>
            <a:r>
              <a:rPr lang="en-US" sz="2400" dirty="0" smtClean="0">
                <a:solidFill>
                  <a:srgbClr val="00B0F0"/>
                </a:solidFill>
              </a:rPr>
              <a:t>eating habits, </a:t>
            </a:r>
            <a:r>
              <a:rPr lang="en-US" sz="2400" dirty="0" smtClean="0">
                <a:solidFill>
                  <a:srgbClr val="7030A0"/>
                </a:solidFill>
              </a:rPr>
              <a:t>adoption of hydropathy</a:t>
            </a:r>
            <a:r>
              <a:rPr lang="en-US" sz="2400" dirty="0" smtClean="0">
                <a:solidFill>
                  <a:srgbClr val="00B0F0"/>
                </a:solidFill>
              </a:rPr>
              <a:t>, mud packs, </a:t>
            </a:r>
            <a:r>
              <a:rPr lang="en-US" sz="2400" dirty="0" smtClean="0">
                <a:solidFill>
                  <a:srgbClr val="7030A0"/>
                </a:solidFill>
              </a:rPr>
              <a:t>massage therapy etc.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Yoga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Yoga is very old system.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It has eight components.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Naturopathy &amp; yoga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31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Restrain (</a:t>
            </a:r>
            <a:r>
              <a:rPr lang="en-US" sz="2400" dirty="0"/>
              <a:t>keep under </a:t>
            </a:r>
            <a:r>
              <a:rPr lang="en-US" sz="2400" dirty="0" smtClean="0"/>
              <a:t>control)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Severity of manner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Physical posture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Restraining of sense organs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Breathing exercise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Contemplation (</a:t>
            </a:r>
            <a:r>
              <a:rPr lang="en-US" sz="2400" dirty="0"/>
              <a:t>T</a:t>
            </a:r>
            <a:r>
              <a:rPr lang="en-US" sz="2400" dirty="0" smtClean="0"/>
              <a:t>hink seriously)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Meditation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Samadhi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Eight component of yoga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3956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ultimate </a:t>
            </a:r>
            <a:r>
              <a:rPr lang="en-US" sz="2400" dirty="0" smtClean="0">
                <a:solidFill>
                  <a:srgbClr val="00B0F0"/>
                </a:solidFill>
              </a:rPr>
              <a:t>aim</a:t>
            </a:r>
            <a:r>
              <a:rPr lang="en-US" sz="2400" dirty="0" smtClean="0"/>
              <a:t> of the science of </a:t>
            </a:r>
            <a:r>
              <a:rPr lang="en-US" sz="2400" dirty="0" smtClean="0">
                <a:solidFill>
                  <a:srgbClr val="00B0F0"/>
                </a:solidFill>
              </a:rPr>
              <a:t>Pharmacognosy</a:t>
            </a:r>
            <a:r>
              <a:rPr lang="en-US" sz="2400" dirty="0" smtClean="0"/>
              <a:t> is to provide knowledge of </a:t>
            </a:r>
            <a:r>
              <a:rPr lang="en-US" sz="2400" dirty="0" smtClean="0">
                <a:solidFill>
                  <a:srgbClr val="00B050"/>
                </a:solidFill>
              </a:rPr>
              <a:t>nature of plant, animal drug &amp; their active </a:t>
            </a:r>
            <a:r>
              <a:rPr lang="en-US" sz="2400" dirty="0">
                <a:solidFill>
                  <a:srgbClr val="00B050"/>
                </a:solidFill>
              </a:rPr>
              <a:t>constituents</a:t>
            </a:r>
            <a:r>
              <a:rPr lang="en-US" sz="2400" dirty="0" smtClean="0"/>
              <a:t> with a though toward an understanding of</a:t>
            </a:r>
          </a:p>
          <a:p>
            <a:r>
              <a:rPr lang="en-US" sz="2400" dirty="0" smtClean="0"/>
              <a:t>Identification </a:t>
            </a:r>
          </a:p>
          <a:p>
            <a:r>
              <a:rPr lang="en-US" sz="2400" dirty="0" smtClean="0"/>
              <a:t>Extraction</a:t>
            </a:r>
          </a:p>
          <a:p>
            <a:r>
              <a:rPr lang="en-US" sz="2400" dirty="0" smtClean="0"/>
              <a:t>Purification</a:t>
            </a:r>
          </a:p>
          <a:p>
            <a:r>
              <a:rPr lang="en-US" sz="2400" dirty="0" smtClean="0"/>
              <a:t>Standardization &amp; formulation of these drugs.</a:t>
            </a:r>
          </a:p>
          <a:p>
            <a:pPr marL="0" indent="0">
              <a:buNone/>
            </a:pPr>
            <a:r>
              <a:rPr lang="en-US" sz="2400" dirty="0" smtClean="0"/>
              <a:t>The production of spices, paper, fabrics, paints, require a knowledge of these subjects.</a:t>
            </a:r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00B0F0"/>
                </a:solidFill>
              </a:rPr>
              <a:t>demand of herbal drugs increases</a:t>
            </a:r>
            <a:r>
              <a:rPr lang="en-US" sz="2400" dirty="0" smtClean="0"/>
              <a:t>, so </a:t>
            </a:r>
            <a:r>
              <a:rPr lang="en-US" sz="2400" dirty="0" smtClean="0">
                <a:solidFill>
                  <a:srgbClr val="00B0F0"/>
                </a:solidFill>
              </a:rPr>
              <a:t>the scope of pharmacognosy </a:t>
            </a:r>
            <a:r>
              <a:rPr lang="en-US" sz="2400" dirty="0" smtClean="0"/>
              <a:t>also </a:t>
            </a:r>
            <a:r>
              <a:rPr lang="en-US" sz="2400" dirty="0" smtClean="0">
                <a:solidFill>
                  <a:srgbClr val="00B0F0"/>
                </a:solidFill>
              </a:rPr>
              <a:t>increases</a:t>
            </a:r>
            <a:r>
              <a:rPr lang="en-US" sz="2400" dirty="0" smtClean="0"/>
              <a:t> in the field of </a:t>
            </a:r>
            <a:r>
              <a:rPr lang="en-US" sz="2400" dirty="0" smtClean="0">
                <a:solidFill>
                  <a:srgbClr val="00B0F0"/>
                </a:solidFill>
              </a:rPr>
              <a:t>pharmacy</a:t>
            </a:r>
            <a:r>
              <a:rPr lang="en-US" sz="2400" dirty="0" smtClean="0"/>
              <a:t> &amp; all its allied branches.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Scope of pharmacognosy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48097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 analysis of phytochemicals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Antibiotics are prepared from natural sources. These are very helpful in maintaining health.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Majority of essential oils are used as flavoring agents &amp; perfumes e.g.: lemon grass oil, clove oil,  etc.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Scope of pharmacognosy</a:t>
            </a:r>
          </a:p>
        </p:txBody>
      </p:sp>
    </p:spTree>
    <p:extLst>
      <p:ext uri="{BB962C8B-B14F-4D97-AF65-F5344CB8AC3E}">
        <p14:creationId xmlns="" xmlns:p14="http://schemas.microsoft.com/office/powerpoint/2010/main" val="3455964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It is the ancient system of medicine in India .</a:t>
            </a:r>
          </a:p>
          <a:p>
            <a:r>
              <a:rPr lang="en-US" dirty="0" smtClean="0"/>
              <a:t>The word </a:t>
            </a:r>
            <a:r>
              <a:rPr lang="en-US" dirty="0" err="1" smtClean="0">
                <a:solidFill>
                  <a:srgbClr val="FF0000"/>
                </a:solidFill>
              </a:rPr>
              <a:t>Ayurveda</a:t>
            </a:r>
            <a:r>
              <a:rPr lang="en-US" dirty="0" smtClean="0"/>
              <a:t> is derived from </a:t>
            </a:r>
            <a:r>
              <a:rPr lang="en-US" dirty="0" err="1" smtClean="0">
                <a:solidFill>
                  <a:srgbClr val="FF0000"/>
                </a:solidFill>
              </a:rPr>
              <a:t>Ayus</a:t>
            </a:r>
            <a:r>
              <a:rPr lang="en-US" dirty="0" err="1" smtClean="0"/>
              <a:t>,meaning</a:t>
            </a:r>
            <a:r>
              <a:rPr lang="en-US" dirty="0" smtClean="0"/>
              <a:t> life and </a:t>
            </a:r>
            <a:r>
              <a:rPr lang="en-US" dirty="0" err="1" smtClean="0">
                <a:solidFill>
                  <a:srgbClr val="FF0000"/>
                </a:solidFill>
              </a:rPr>
              <a:t>Veda</a:t>
            </a:r>
            <a:r>
              <a:rPr lang="en-US" dirty="0" err="1" smtClean="0"/>
              <a:t>,meaning</a:t>
            </a:r>
            <a:r>
              <a:rPr lang="en-US" dirty="0" smtClean="0"/>
              <a:t> knowledge .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Ayurveda</a:t>
            </a:r>
            <a:r>
              <a:rPr lang="en-US" dirty="0" smtClean="0"/>
              <a:t> there is a supposition that everything in universe is made up of 5 basic elements like solid , liquid ,air, space, and Fire energy .</a:t>
            </a:r>
          </a:p>
          <a:p>
            <a:r>
              <a:rPr lang="en-US" dirty="0" smtClean="0"/>
              <a:t>These 5 elements exist in the body in combined form like </a:t>
            </a:r>
            <a:r>
              <a:rPr lang="en-US" dirty="0" err="1" smtClean="0"/>
              <a:t>Vata</a:t>
            </a:r>
            <a:r>
              <a:rPr lang="en-US" dirty="0" smtClean="0"/>
              <a:t>, </a:t>
            </a:r>
            <a:r>
              <a:rPr lang="en-US" dirty="0" err="1" smtClean="0"/>
              <a:t>Pitta</a:t>
            </a:r>
            <a:r>
              <a:rPr lang="en-US" dirty="0" smtClean="0"/>
              <a:t>, </a:t>
            </a:r>
            <a:r>
              <a:rPr lang="en-US" dirty="0" err="1" smtClean="0"/>
              <a:t>Kapha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These three forms are together called as “Tri-</a:t>
            </a:r>
            <a:r>
              <a:rPr lang="en-US" dirty="0" err="1" smtClean="0"/>
              <a:t>dosh</a:t>
            </a:r>
            <a:r>
              <a:rPr lang="en-US" dirty="0" smtClean="0"/>
              <a:t>”.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What is </a:t>
            </a:r>
            <a:r>
              <a:rPr lang="en-US" sz="2400" b="1" dirty="0" err="1" smtClean="0"/>
              <a:t>Ayurveda</a:t>
            </a:r>
            <a:r>
              <a:rPr lang="en-US" sz="2400" b="1" dirty="0" smtClean="0"/>
              <a:t>? Describe contribution of “ Sushrut” in Indian History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ushrut-samhi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458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The seven forms of Tri-</a:t>
            </a:r>
            <a:r>
              <a:rPr lang="en-US" dirty="0" err="1" smtClean="0"/>
              <a:t>dosh</a:t>
            </a:r>
            <a:r>
              <a:rPr lang="en-US" dirty="0" smtClean="0"/>
              <a:t> are called as ‘SAPTA-DHATU’. </a:t>
            </a:r>
          </a:p>
          <a:p>
            <a:r>
              <a:rPr lang="en-US" dirty="0" smtClean="0"/>
              <a:t>These </a:t>
            </a:r>
            <a:r>
              <a:rPr lang="en-US" dirty="0" err="1" smtClean="0"/>
              <a:t>sapta-dhatu</a:t>
            </a:r>
            <a:r>
              <a:rPr lang="en-US" dirty="0" smtClean="0"/>
              <a:t> undergo wear and tear processes and from excretory material.</a:t>
            </a:r>
          </a:p>
          <a:p>
            <a:r>
              <a:rPr lang="en-US" dirty="0" smtClean="0"/>
              <a:t>Sushrut was an </a:t>
            </a:r>
            <a:r>
              <a:rPr lang="en-US" dirty="0" smtClean="0">
                <a:solidFill>
                  <a:srgbClr val="FF0000"/>
                </a:solidFill>
              </a:rPr>
              <a:t>Indian physician and surgeon</a:t>
            </a:r>
            <a:r>
              <a:rPr lang="en-US" dirty="0" smtClean="0"/>
              <a:t>. He knew about 1500 formulations of natural products obtained from plants, animals and minerals. </a:t>
            </a:r>
          </a:p>
          <a:p>
            <a:r>
              <a:rPr lang="en-US" dirty="0" smtClean="0"/>
              <a:t>He used to operate on various systems and organs in human body and animals. His collection is known as "Sushrut-</a:t>
            </a:r>
            <a:r>
              <a:rPr lang="en-US" dirty="0" err="1" smtClean="0"/>
              <a:t>samhita</a:t>
            </a:r>
            <a:r>
              <a:rPr lang="en-US" dirty="0" smtClean="0"/>
              <a:t>"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What is </a:t>
            </a:r>
            <a:r>
              <a:rPr lang="en-US" sz="2400" dirty="0" err="1" smtClean="0"/>
              <a:t>Ayurveda</a:t>
            </a:r>
            <a:r>
              <a:rPr lang="en-US" sz="2400" dirty="0" smtClean="0"/>
              <a:t>? Describe contribution of “ Sushrut” in Indian History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/>
              <a:t>Define Pharmacognosy</a:t>
            </a:r>
          </a:p>
          <a:p>
            <a:r>
              <a:rPr lang="en-US" sz="2800" dirty="0" smtClean="0"/>
              <a:t>Define drug &amp; crude drug</a:t>
            </a:r>
          </a:p>
          <a:p>
            <a:r>
              <a:rPr lang="en-US" sz="2800" b="1" dirty="0" smtClean="0"/>
              <a:t>Explain history of Pharmacognosy</a:t>
            </a:r>
          </a:p>
          <a:p>
            <a:r>
              <a:rPr lang="en-US" sz="2800" dirty="0" smtClean="0"/>
              <a:t>Who is father of medicine, describe its contribution.</a:t>
            </a:r>
          </a:p>
          <a:p>
            <a:r>
              <a:rPr lang="en-US" sz="2800" b="1" dirty="0" smtClean="0"/>
              <a:t>Difference between organised &amp; unorganised crude drug</a:t>
            </a:r>
          </a:p>
          <a:p>
            <a:r>
              <a:rPr lang="en-US" sz="2800" dirty="0" smtClean="0"/>
              <a:t>Difference between leaf &amp; leaflet</a:t>
            </a:r>
          </a:p>
          <a:p>
            <a:r>
              <a:rPr lang="en-US" sz="2800" b="1" dirty="0" smtClean="0"/>
              <a:t>Write a note on tradition system of medicine or tradition system of medicine</a:t>
            </a:r>
          </a:p>
          <a:p>
            <a:r>
              <a:rPr lang="en-US" sz="2800" b="1" dirty="0" smtClean="0"/>
              <a:t>What is </a:t>
            </a:r>
            <a:r>
              <a:rPr lang="en-US" sz="2800" b="1" dirty="0" err="1" smtClean="0"/>
              <a:t>Ayurveda</a:t>
            </a:r>
            <a:r>
              <a:rPr lang="en-US" sz="2800" b="1" dirty="0" smtClean="0"/>
              <a:t>? Describe contribution of “ Sushrut” in Indian History</a:t>
            </a:r>
          </a:p>
          <a:p>
            <a:r>
              <a:rPr lang="en-US" sz="2800" dirty="0" smtClean="0"/>
              <a:t>Write various source of crude drugs with example.</a:t>
            </a:r>
          </a:p>
          <a:p>
            <a:endParaRPr lang="en-US" sz="28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4701593</TotalTime>
  <Words>1525</Words>
  <Application>Microsoft Office PowerPoint</Application>
  <PresentationFormat>On-screen Show (4:3)</PresentationFormat>
  <Paragraphs>183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Concourse</vt:lpstr>
      <vt:lpstr>History, definition &amp; scope of Pharmacognosy</vt:lpstr>
      <vt:lpstr>Introduction</vt:lpstr>
      <vt:lpstr>Definition of Pharmacognosy</vt:lpstr>
      <vt:lpstr>Definition of Pharmacognosy</vt:lpstr>
      <vt:lpstr>Definitions </vt:lpstr>
      <vt:lpstr>History of Pharmacognosy</vt:lpstr>
      <vt:lpstr>History of Pharmacognosy</vt:lpstr>
      <vt:lpstr>Who is known as “father of Medicine” ? Describe his contribution in development of pharmacognosy</vt:lpstr>
      <vt:lpstr>Charak contributed in the  development of Pharmacognosy.</vt:lpstr>
      <vt:lpstr>Susruta contributed in the   development of pharmacognosy</vt:lpstr>
      <vt:lpstr>Difference between leaf &amp; leaflet.</vt:lpstr>
      <vt:lpstr>Slide 12</vt:lpstr>
      <vt:lpstr>Slide 13</vt:lpstr>
      <vt:lpstr>Slide 14</vt:lpstr>
      <vt:lpstr>Slide 15</vt:lpstr>
      <vt:lpstr>Slide 16</vt:lpstr>
      <vt:lpstr>Slide 17</vt:lpstr>
      <vt:lpstr>Difference between organized &amp; unorganized drug.</vt:lpstr>
      <vt:lpstr>Slide 19</vt:lpstr>
      <vt:lpstr>Slide 20</vt:lpstr>
      <vt:lpstr>Difference between organized &amp; unorganized drug</vt:lpstr>
      <vt:lpstr>Underground modification of stem with example.</vt:lpstr>
      <vt:lpstr>Slide 23</vt:lpstr>
      <vt:lpstr>Slide 24</vt:lpstr>
      <vt:lpstr>Slide 25</vt:lpstr>
      <vt:lpstr>Sources of crude drugs with example</vt:lpstr>
      <vt:lpstr>Slide 27</vt:lpstr>
      <vt:lpstr>Traditional system of medicine or indigenous system of medicine</vt:lpstr>
      <vt:lpstr>Indigenous system of medicine</vt:lpstr>
      <vt:lpstr>Siddha </vt:lpstr>
      <vt:lpstr>Naturopathy &amp; yoga</vt:lpstr>
      <vt:lpstr>Eight component of yoga</vt:lpstr>
      <vt:lpstr>Scope of pharmacognosy</vt:lpstr>
      <vt:lpstr>Scope of pharmacognosy</vt:lpstr>
      <vt:lpstr>What is Ayurveda? Describe contribution of “ Sushrut” in Indian History </vt:lpstr>
      <vt:lpstr>Slide 36</vt:lpstr>
      <vt:lpstr>What is Ayurveda? Describe contribution of “ Sushrut” in Indian History</vt:lpstr>
      <vt:lpstr>Question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History, definition &amp; scope of Pharmacognosy</dc:title>
  <dc:creator>Mayur</dc:creator>
  <cp:lastModifiedBy>Mayur</cp:lastModifiedBy>
  <cp:revision>156</cp:revision>
  <dcterms:created xsi:type="dcterms:W3CDTF">2006-08-16T00:00:00Z</dcterms:created>
  <dcterms:modified xsi:type="dcterms:W3CDTF">2021-01-16T06:34:08Z</dcterms:modified>
</cp:coreProperties>
</file>